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7" r:id="rId13"/>
    <p:sldId id="268" r:id="rId14"/>
    <p:sldId id="270" r:id="rId15"/>
    <p:sldId id="271"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00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a:lstStyle/>
          <a:p>
            <a:fld id="{EB55512B-7751-4EA0-8A10-7D4AF4A9308B}" type="slidenum">
              <a:rPr lang="ar-IQ" smtClean="0"/>
              <a:pPr/>
              <a:t>‹#›</a:t>
            </a:fld>
            <a:endParaRPr lang="ar-IQ"/>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7924800" y="6416675"/>
            <a:ext cx="762000" cy="365125"/>
          </a:xfrm>
        </p:spPr>
        <p:txBody>
          <a:bodyPr/>
          <a:lstStyle/>
          <a:p>
            <a:fld id="{EB55512B-7751-4EA0-8A10-7D4AF4A9308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B42273-9F3B-4A4E-8024-4534449755FB}" type="datetimeFigureOut">
              <a:rPr lang="ar-IQ" smtClean="0"/>
              <a:pPr/>
              <a:t>05/11/1439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B55512B-7751-4EA0-8A10-7D4AF4A9308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DB42273-9F3B-4A4E-8024-4534449755FB}" type="datetimeFigureOut">
              <a:rPr lang="ar-IQ" smtClean="0"/>
              <a:pPr/>
              <a:t>05/11/1439</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55512B-7751-4EA0-8A10-7D4AF4A9308B}"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8229600" cy="2708920"/>
          </a:xfrm>
        </p:spPr>
        <p:txBody>
          <a:bodyPr>
            <a:normAutofit fontScale="90000"/>
          </a:bodyPr>
          <a:lstStyle/>
          <a:p>
            <a:r>
              <a:rPr lang="en-US" i="1" dirty="0">
                <a:solidFill>
                  <a:srgbClr val="000099"/>
                </a:solidFill>
              </a:rPr>
              <a:t>CELL BIOLOGY </a:t>
            </a:r>
            <a:r>
              <a:rPr lang="en-US" i="1" dirty="0" err="1">
                <a:solidFill>
                  <a:srgbClr val="000099"/>
                </a:solidFill>
              </a:rPr>
              <a:t>Lec</a:t>
            </a:r>
            <a:r>
              <a:rPr lang="en-US" i="1" dirty="0">
                <a:solidFill>
                  <a:srgbClr val="000099"/>
                </a:solidFill>
              </a:rPr>
              <a:t> ( </a:t>
            </a:r>
            <a:r>
              <a:rPr lang="en-US" i="1" dirty="0" smtClean="0">
                <a:solidFill>
                  <a:srgbClr val="000099"/>
                </a:solidFill>
              </a:rPr>
              <a:t>5 </a:t>
            </a:r>
            <a:r>
              <a:rPr lang="en-US" i="1" dirty="0">
                <a:solidFill>
                  <a:srgbClr val="000099"/>
                </a:solidFill>
              </a:rPr>
              <a:t>) </a:t>
            </a:r>
            <a:br>
              <a:rPr lang="en-US" i="1" dirty="0">
                <a:solidFill>
                  <a:srgbClr val="000099"/>
                </a:solidFill>
              </a:rPr>
            </a:br>
            <a:r>
              <a:rPr lang="en-US" i="1" dirty="0" smtClean="0">
                <a:solidFill>
                  <a:srgbClr val="FF0000"/>
                </a:solidFill>
              </a:rPr>
              <a:t/>
            </a:r>
            <a:br>
              <a:rPr lang="en-US" i="1" dirty="0" smtClean="0">
                <a:solidFill>
                  <a:srgbClr val="FF0000"/>
                </a:solidFill>
              </a:rPr>
            </a:br>
            <a:r>
              <a:rPr lang="en-US" i="1" dirty="0" smtClean="0">
                <a:solidFill>
                  <a:srgbClr val="FF0000"/>
                </a:solidFill>
              </a:rPr>
              <a:t>types </a:t>
            </a:r>
            <a:r>
              <a:rPr lang="en-US" i="1" dirty="0" smtClean="0">
                <a:solidFill>
                  <a:srgbClr val="FF0000"/>
                </a:solidFill>
              </a:rPr>
              <a:t>of Cell Transport</a:t>
            </a:r>
            <a:r>
              <a:rPr lang="en-US" dirty="0" smtClean="0">
                <a:solidFill>
                  <a:srgbClr val="FF0000"/>
                </a:solidFill>
              </a:rPr>
              <a:t/>
            </a:r>
            <a:br>
              <a:rPr lang="en-US" dirty="0" smtClean="0">
                <a:solidFill>
                  <a:srgbClr val="FF0000"/>
                </a:solidFill>
              </a:rPr>
            </a:br>
            <a:endParaRPr lang="ar-IQ" dirty="0">
              <a:solidFill>
                <a:srgbClr val="FF0000"/>
              </a:solidFill>
            </a:endParaRPr>
          </a:p>
        </p:txBody>
      </p:sp>
      <p:sp>
        <p:nvSpPr>
          <p:cNvPr id="3" name="Subtitle 2"/>
          <p:cNvSpPr>
            <a:spLocks noGrp="1"/>
          </p:cNvSpPr>
          <p:nvPr>
            <p:ph type="subTitle" idx="1"/>
          </p:nvPr>
        </p:nvSpPr>
        <p:spPr>
          <a:xfrm>
            <a:off x="0" y="3212976"/>
            <a:ext cx="9144000" cy="2788932"/>
          </a:xfrm>
        </p:spPr>
        <p:txBody>
          <a:bodyPr>
            <a:normAutofit lnSpcReduction="10000"/>
          </a:bodyPr>
          <a:lstStyle/>
          <a:p>
            <a:pPr rtl="0"/>
            <a:r>
              <a:rPr lang="en-US" b="1" dirty="0" smtClean="0">
                <a:solidFill>
                  <a:srgbClr val="FF0000"/>
                </a:solidFill>
              </a:rPr>
              <a:t>1-</a:t>
            </a:r>
            <a:r>
              <a:rPr lang="en-US" b="1" dirty="0" smtClean="0">
                <a:solidFill>
                  <a:schemeClr val="bg1"/>
                </a:solidFill>
              </a:rPr>
              <a:t> </a:t>
            </a:r>
            <a:r>
              <a:rPr lang="en-GB" sz="3600" b="1" dirty="0" smtClean="0">
                <a:solidFill>
                  <a:schemeClr val="bg1"/>
                </a:solidFill>
              </a:rPr>
              <a:t>Passive transport------Not require </a:t>
            </a:r>
            <a:r>
              <a:rPr lang="en-GB" sz="3600" b="1" dirty="0" smtClean="0">
                <a:solidFill>
                  <a:schemeClr val="bg1"/>
                </a:solidFill>
              </a:rPr>
              <a:t>ATP</a:t>
            </a:r>
            <a:r>
              <a:rPr lang="en-US" sz="3600" b="1" dirty="0" smtClean="0">
                <a:solidFill>
                  <a:schemeClr val="bg1"/>
                </a:solidFill>
              </a:rPr>
              <a:t> </a:t>
            </a:r>
            <a:endParaRPr lang="ar-IQ" sz="3600" b="1" dirty="0" smtClean="0">
              <a:solidFill>
                <a:schemeClr val="bg1"/>
              </a:solidFill>
            </a:endParaRPr>
          </a:p>
          <a:p>
            <a:endParaRPr lang="ar-IQ" sz="3600" b="1" dirty="0" smtClean="0">
              <a:solidFill>
                <a:schemeClr val="bg1"/>
              </a:solidFill>
            </a:endParaRPr>
          </a:p>
          <a:p>
            <a:pPr rtl="0"/>
            <a:r>
              <a:rPr lang="ar-IQ" sz="3600" b="1" dirty="0" smtClean="0">
                <a:solidFill>
                  <a:schemeClr val="bg1"/>
                </a:solidFill>
              </a:rPr>
              <a:t>  </a:t>
            </a:r>
            <a:r>
              <a:rPr lang="en-US" sz="3600" b="1" dirty="0" smtClean="0">
                <a:solidFill>
                  <a:srgbClr val="FF0000"/>
                </a:solidFill>
              </a:rPr>
              <a:t>2-</a:t>
            </a:r>
            <a:r>
              <a:rPr lang="en-US" sz="3600" b="1" dirty="0" smtClean="0">
                <a:solidFill>
                  <a:schemeClr val="bg1"/>
                </a:solidFill>
              </a:rPr>
              <a:t> </a:t>
            </a:r>
            <a:r>
              <a:rPr lang="en-GB" sz="3600" b="1" dirty="0" smtClean="0">
                <a:solidFill>
                  <a:schemeClr val="bg1"/>
                </a:solidFill>
              </a:rPr>
              <a:t>Active transport-------------require ATP</a:t>
            </a:r>
            <a:endParaRPr lang="ar-IQ" sz="3600" b="1" dirty="0" smtClean="0">
              <a:solidFill>
                <a:schemeClr val="bg1"/>
              </a:solidFill>
            </a:endParaRPr>
          </a:p>
          <a:p>
            <a:endParaRPr lang="en-US" b="1" dirty="0" smtClean="0">
              <a:solidFill>
                <a:schemeClr val="bg1"/>
              </a:solidFill>
            </a:endParaRPr>
          </a:p>
          <a:p>
            <a:r>
              <a:rPr lang="ar-IQ" b="1" dirty="0" smtClean="0">
                <a:solidFill>
                  <a:schemeClr val="bg1"/>
                </a:solidFill>
              </a:rPr>
              <a:t>         </a:t>
            </a:r>
            <a:r>
              <a:rPr lang="ar-IQ" b="1" dirty="0" smtClean="0"/>
              <a:t>                                               </a:t>
            </a:r>
            <a:endParaRPr lang="en-US" dirty="0" smtClean="0"/>
          </a:p>
          <a:p>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14380"/>
          </a:xfrm>
        </p:spPr>
        <p:txBody>
          <a:bodyPr>
            <a:normAutofit fontScale="90000"/>
          </a:bodyPr>
          <a:lstStyle/>
          <a:p>
            <a:r>
              <a:rPr lang="en-GB" u="sng" dirty="0" err="1" smtClean="0">
                <a:solidFill>
                  <a:srgbClr val="FF0000"/>
                </a:solidFill>
              </a:rPr>
              <a:t>Exocytosis</a:t>
            </a:r>
            <a:r>
              <a:rPr lang="en-GB" u="sng" dirty="0" smtClean="0">
                <a:solidFill>
                  <a:srgbClr val="FF0000"/>
                </a:solidFill>
              </a:rPr>
              <a:t> / </a:t>
            </a:r>
            <a:r>
              <a:rPr lang="en-GB" u="sng" dirty="0" err="1" smtClean="0">
                <a:solidFill>
                  <a:srgbClr val="FF0000"/>
                </a:solidFill>
              </a:rPr>
              <a:t>endocytosis</a:t>
            </a:r>
            <a:r>
              <a:rPr lang="en-US" dirty="0" smtClean="0"/>
              <a:t/>
            </a:r>
            <a:br>
              <a:rPr lang="en-US" dirty="0" smtClean="0"/>
            </a:br>
            <a:endParaRPr lang="ar-IQ" dirty="0"/>
          </a:p>
        </p:txBody>
      </p:sp>
      <p:sp>
        <p:nvSpPr>
          <p:cNvPr id="3" name="Content Placeholder 2"/>
          <p:cNvSpPr>
            <a:spLocks noGrp="1"/>
          </p:cNvSpPr>
          <p:nvPr>
            <p:ph idx="1"/>
          </p:nvPr>
        </p:nvSpPr>
        <p:spPr>
          <a:xfrm>
            <a:off x="215516" y="1124744"/>
            <a:ext cx="8712968" cy="5500702"/>
          </a:xfrm>
        </p:spPr>
        <p:txBody>
          <a:bodyPr>
            <a:normAutofit fontScale="92500" lnSpcReduction="20000"/>
          </a:bodyPr>
          <a:lstStyle/>
          <a:p>
            <a:pPr algn="just" rtl="0">
              <a:buNone/>
            </a:pPr>
            <a:r>
              <a:rPr lang="en-GB" dirty="0" smtClean="0">
                <a:solidFill>
                  <a:schemeClr val="bg1"/>
                </a:solidFill>
              </a:rPr>
              <a:t>The movement of macromolecules such as proteins or polysaccharides into or out of the cell is called </a:t>
            </a:r>
            <a:r>
              <a:rPr lang="en-GB" b="1" dirty="0" smtClean="0">
                <a:solidFill>
                  <a:srgbClr val="000099"/>
                </a:solidFill>
              </a:rPr>
              <a:t>bulk</a:t>
            </a:r>
            <a:r>
              <a:rPr lang="en-GB" b="1" dirty="0" smtClean="0">
                <a:solidFill>
                  <a:schemeClr val="bg1"/>
                </a:solidFill>
              </a:rPr>
              <a:t> </a:t>
            </a:r>
            <a:r>
              <a:rPr lang="en-GB" b="1" dirty="0" smtClean="0">
                <a:solidFill>
                  <a:srgbClr val="000099"/>
                </a:solidFill>
              </a:rPr>
              <a:t>transport</a:t>
            </a:r>
            <a:r>
              <a:rPr lang="en-GB" dirty="0" smtClean="0">
                <a:solidFill>
                  <a:schemeClr val="bg1"/>
                </a:solidFill>
              </a:rPr>
              <a:t>. There are two types of bulk transport, </a:t>
            </a:r>
            <a:r>
              <a:rPr lang="en-GB" b="1" dirty="0" err="1" smtClean="0">
                <a:solidFill>
                  <a:srgbClr val="FF0000"/>
                </a:solidFill>
              </a:rPr>
              <a:t>exocytosis</a:t>
            </a:r>
            <a:r>
              <a:rPr lang="en-GB" b="1" dirty="0" smtClean="0">
                <a:solidFill>
                  <a:schemeClr val="bg1"/>
                </a:solidFill>
              </a:rPr>
              <a:t> </a:t>
            </a:r>
            <a:r>
              <a:rPr lang="en-GB" dirty="0" smtClean="0">
                <a:solidFill>
                  <a:schemeClr val="bg1"/>
                </a:solidFill>
              </a:rPr>
              <a:t>and </a:t>
            </a:r>
            <a:r>
              <a:rPr lang="en-GB" b="1" dirty="0" err="1" smtClean="0">
                <a:solidFill>
                  <a:srgbClr val="FF0000"/>
                </a:solidFill>
              </a:rPr>
              <a:t>endocytosis</a:t>
            </a:r>
            <a:r>
              <a:rPr lang="en-GB" b="1" dirty="0" smtClean="0">
                <a:solidFill>
                  <a:schemeClr val="bg1"/>
                </a:solidFill>
              </a:rPr>
              <a:t>,</a:t>
            </a:r>
            <a:r>
              <a:rPr lang="en-GB" dirty="0" smtClean="0">
                <a:solidFill>
                  <a:schemeClr val="bg1"/>
                </a:solidFill>
              </a:rPr>
              <a:t> and both require energy (ATP).</a:t>
            </a:r>
            <a:endParaRPr lang="en-US" dirty="0" smtClean="0">
              <a:solidFill>
                <a:schemeClr val="bg1"/>
              </a:solidFill>
            </a:endParaRPr>
          </a:p>
          <a:p>
            <a:pPr algn="just" rtl="0">
              <a:buNone/>
            </a:pPr>
            <a:r>
              <a:rPr lang="en-GB" dirty="0" smtClean="0">
                <a:solidFill>
                  <a:schemeClr val="bg1"/>
                </a:solidFill>
              </a:rPr>
              <a:t> </a:t>
            </a:r>
            <a:endParaRPr lang="en-US" dirty="0" smtClean="0">
              <a:solidFill>
                <a:schemeClr val="bg1"/>
              </a:solidFill>
            </a:endParaRPr>
          </a:p>
          <a:p>
            <a:pPr algn="just" rtl="0">
              <a:buNone/>
            </a:pPr>
            <a:r>
              <a:rPr lang="en-GB" b="1" dirty="0" smtClean="0">
                <a:solidFill>
                  <a:schemeClr val="bg1"/>
                </a:solidFill>
              </a:rPr>
              <a:t>----</a:t>
            </a:r>
            <a:r>
              <a:rPr lang="en-GB" b="1" dirty="0" smtClean="0">
                <a:solidFill>
                  <a:srgbClr val="FF0000"/>
                </a:solidFill>
              </a:rPr>
              <a:t>Exocytosis</a:t>
            </a:r>
            <a:r>
              <a:rPr lang="en-GB" dirty="0" smtClean="0">
                <a:solidFill>
                  <a:schemeClr val="bg1"/>
                </a:solidFill>
              </a:rPr>
              <a:t>, </a:t>
            </a:r>
            <a:r>
              <a:rPr lang="en-GB" b="1" dirty="0" smtClean="0">
                <a:solidFill>
                  <a:srgbClr val="000099"/>
                </a:solidFill>
              </a:rPr>
              <a:t>materials are move out of the cell</a:t>
            </a:r>
            <a:r>
              <a:rPr lang="en-GB" dirty="0" smtClean="0">
                <a:solidFill>
                  <a:srgbClr val="000099"/>
                </a:solidFill>
              </a:rPr>
              <a:t> </a:t>
            </a:r>
            <a:r>
              <a:rPr lang="en-GB" dirty="0" smtClean="0">
                <a:solidFill>
                  <a:schemeClr val="bg1"/>
                </a:solidFill>
              </a:rPr>
              <a:t>via secretory vesicles. In this process, the Golgi complex packages macromolecules into transport vesicles that travel to and fuse with the plasma membrane. This fusion causes the vesicle to spill its contents out of the cell.</a:t>
            </a:r>
            <a:endParaRPr lang="en-US" dirty="0" smtClean="0">
              <a:solidFill>
                <a:schemeClr val="bg1"/>
              </a:solidFill>
            </a:endParaRPr>
          </a:p>
          <a:p>
            <a:pPr algn="just" rtl="0">
              <a:buNone/>
            </a:pPr>
            <a:r>
              <a:rPr lang="en-GB" dirty="0" smtClean="0">
                <a:solidFill>
                  <a:schemeClr val="bg1"/>
                </a:solidFill>
              </a:rPr>
              <a:t>----Exocytosis is important in </a:t>
            </a:r>
            <a:r>
              <a:rPr lang="en-GB" b="1" dirty="0" smtClean="0">
                <a:solidFill>
                  <a:srgbClr val="000099"/>
                </a:solidFill>
              </a:rPr>
              <a:t>removal of waste materials</a:t>
            </a:r>
            <a:r>
              <a:rPr lang="en-GB" dirty="0" smtClean="0">
                <a:solidFill>
                  <a:srgbClr val="000099"/>
                </a:solidFill>
              </a:rPr>
              <a:t> </a:t>
            </a:r>
            <a:r>
              <a:rPr lang="en-GB" dirty="0" smtClean="0">
                <a:solidFill>
                  <a:schemeClr val="bg1"/>
                </a:solidFill>
              </a:rPr>
              <a:t>out of the cell and in the </a:t>
            </a:r>
            <a:r>
              <a:rPr lang="en-GB" b="1" dirty="0" smtClean="0">
                <a:solidFill>
                  <a:srgbClr val="000099"/>
                </a:solidFill>
              </a:rPr>
              <a:t>secretion of cellular products</a:t>
            </a:r>
            <a:r>
              <a:rPr lang="en-GB" dirty="0" smtClean="0">
                <a:solidFill>
                  <a:srgbClr val="FFFF00"/>
                </a:solidFill>
              </a:rPr>
              <a:t> </a:t>
            </a:r>
            <a:r>
              <a:rPr lang="en-GB" dirty="0" smtClean="0">
                <a:solidFill>
                  <a:schemeClr val="bg1"/>
                </a:solidFill>
              </a:rPr>
              <a:t>such as </a:t>
            </a:r>
            <a:r>
              <a:rPr lang="en-GB" b="1" dirty="0" smtClean="0">
                <a:solidFill>
                  <a:srgbClr val="000099"/>
                </a:solidFill>
              </a:rPr>
              <a:t>digestive enzymes </a:t>
            </a:r>
            <a:r>
              <a:rPr lang="en-GB" b="1" dirty="0" smtClean="0">
                <a:solidFill>
                  <a:schemeClr val="bg1"/>
                </a:solidFill>
              </a:rPr>
              <a:t>or</a:t>
            </a:r>
            <a:r>
              <a:rPr lang="en-GB" b="1" dirty="0" smtClean="0">
                <a:solidFill>
                  <a:srgbClr val="FFFF00"/>
                </a:solidFill>
              </a:rPr>
              <a:t> </a:t>
            </a:r>
            <a:r>
              <a:rPr lang="en-GB" b="1" dirty="0" smtClean="0">
                <a:solidFill>
                  <a:srgbClr val="000099"/>
                </a:solidFill>
              </a:rPr>
              <a:t>hormones.</a:t>
            </a:r>
            <a:endParaRPr lang="en-US" b="1" dirty="0" smtClean="0">
              <a:solidFill>
                <a:srgbClr val="000099"/>
              </a:solidFill>
            </a:endParaRPr>
          </a:p>
          <a:p>
            <a:pPr algn="just" rtl="0"/>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l="20995"/>
          <a:stretch>
            <a:fillRect/>
          </a:stretch>
        </p:blipFill>
        <p:spPr bwMode="auto">
          <a:xfrm>
            <a:off x="827584" y="1340768"/>
            <a:ext cx="7200000" cy="39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a:bodyPr>
          <a:lstStyle/>
          <a:p>
            <a:r>
              <a:rPr lang="en-GB" u="sng" dirty="0" err="1" smtClean="0">
                <a:solidFill>
                  <a:srgbClr val="FF0000"/>
                </a:solidFill>
              </a:rPr>
              <a:t>Exocytosis</a:t>
            </a:r>
            <a:r>
              <a:rPr lang="en-GB" u="sng" dirty="0" smtClean="0">
                <a:solidFill>
                  <a:srgbClr val="FF0000"/>
                </a:solidFill>
              </a:rPr>
              <a:t> / </a:t>
            </a:r>
            <a:r>
              <a:rPr lang="en-GB" u="sng" dirty="0" err="1" smtClean="0">
                <a:solidFill>
                  <a:srgbClr val="FF0000"/>
                </a:solidFill>
              </a:rPr>
              <a:t>endocytosis</a:t>
            </a:r>
            <a:endParaRPr lang="ar-IQ" dirty="0">
              <a:solidFill>
                <a:srgbClr val="FF0000"/>
              </a:solidFill>
            </a:endParaRPr>
          </a:p>
        </p:txBody>
      </p:sp>
      <p:sp>
        <p:nvSpPr>
          <p:cNvPr id="3" name="Content Placeholder 2"/>
          <p:cNvSpPr>
            <a:spLocks noGrp="1"/>
          </p:cNvSpPr>
          <p:nvPr>
            <p:ph idx="1"/>
          </p:nvPr>
        </p:nvSpPr>
        <p:spPr>
          <a:xfrm>
            <a:off x="457200" y="1643050"/>
            <a:ext cx="8229600" cy="4666310"/>
          </a:xfrm>
        </p:spPr>
        <p:txBody>
          <a:bodyPr>
            <a:noAutofit/>
          </a:bodyPr>
          <a:lstStyle/>
          <a:p>
            <a:pPr algn="just" rtl="0"/>
            <a:r>
              <a:rPr lang="en-GB" b="1" dirty="0" err="1" smtClean="0">
                <a:solidFill>
                  <a:srgbClr val="FF0000"/>
                </a:solidFill>
              </a:rPr>
              <a:t>Endocytosis</a:t>
            </a:r>
            <a:r>
              <a:rPr lang="en-GB" dirty="0" smtClean="0">
                <a:solidFill>
                  <a:schemeClr val="bg1"/>
                </a:solidFill>
              </a:rPr>
              <a:t>, is the process by which </a:t>
            </a:r>
            <a:r>
              <a:rPr lang="en-GB" b="1" dirty="0" smtClean="0">
                <a:solidFill>
                  <a:srgbClr val="000099"/>
                </a:solidFill>
              </a:rPr>
              <a:t>materials move into the cell</a:t>
            </a:r>
            <a:r>
              <a:rPr lang="en-GB" dirty="0" smtClean="0">
                <a:solidFill>
                  <a:schemeClr val="bg1"/>
                </a:solidFill>
              </a:rPr>
              <a:t>. There are three types of </a:t>
            </a:r>
            <a:r>
              <a:rPr lang="en-GB" dirty="0" err="1" smtClean="0">
                <a:solidFill>
                  <a:schemeClr val="bg1"/>
                </a:solidFill>
              </a:rPr>
              <a:t>endocytosis</a:t>
            </a:r>
            <a:r>
              <a:rPr lang="en-GB" dirty="0" smtClean="0">
                <a:solidFill>
                  <a:schemeClr val="bg1"/>
                </a:solidFill>
              </a:rPr>
              <a:t>:  </a:t>
            </a:r>
            <a:endParaRPr lang="en-US" dirty="0" smtClean="0">
              <a:solidFill>
                <a:schemeClr val="bg1"/>
              </a:solidFill>
            </a:endParaRPr>
          </a:p>
          <a:p>
            <a:pPr lvl="0" algn="just" rtl="0"/>
            <a:r>
              <a:rPr lang="en-GB" b="1" u="sng" dirty="0" err="1" smtClean="0">
                <a:solidFill>
                  <a:srgbClr val="000099"/>
                </a:solidFill>
              </a:rPr>
              <a:t>phagocytosis</a:t>
            </a:r>
            <a:r>
              <a:rPr lang="en-GB" b="1" u="sng" dirty="0" smtClean="0">
                <a:solidFill>
                  <a:srgbClr val="000099"/>
                </a:solidFill>
              </a:rPr>
              <a:t> or “cellular eating,”</a:t>
            </a:r>
            <a:r>
              <a:rPr lang="en-GB" dirty="0" smtClean="0">
                <a:solidFill>
                  <a:schemeClr val="bg1"/>
                </a:solidFill>
              </a:rPr>
              <a:t> the cell’s plasma membrane  surrounds food – buds off a vacuole.  </a:t>
            </a:r>
            <a:r>
              <a:rPr lang="en-GB" dirty="0" err="1" smtClean="0">
                <a:solidFill>
                  <a:schemeClr val="bg1"/>
                </a:solidFill>
              </a:rPr>
              <a:t>Lysosomes</a:t>
            </a:r>
            <a:r>
              <a:rPr lang="en-GB" dirty="0" smtClean="0">
                <a:solidFill>
                  <a:schemeClr val="bg1"/>
                </a:solidFill>
              </a:rPr>
              <a:t> then secrete   enzymes into vacuole to digest food.</a:t>
            </a:r>
            <a:endParaRPr lang="en-US" dirty="0" smtClean="0">
              <a:solidFill>
                <a:schemeClr val="bg1"/>
              </a:solidFill>
            </a:endParaRPr>
          </a:p>
          <a:p>
            <a:pPr lvl="0" algn="just" rtl="0"/>
            <a:r>
              <a:rPr lang="en-GB" b="1" u="sng" dirty="0" err="1" smtClean="0">
                <a:solidFill>
                  <a:srgbClr val="000099"/>
                </a:solidFill>
              </a:rPr>
              <a:t>pinocytosis</a:t>
            </a:r>
            <a:r>
              <a:rPr lang="en-GB" b="1" u="sng" dirty="0" smtClean="0">
                <a:solidFill>
                  <a:srgbClr val="000099"/>
                </a:solidFill>
              </a:rPr>
              <a:t> or “cellular drinking,”</a:t>
            </a:r>
            <a:r>
              <a:rPr lang="en-GB" dirty="0" smtClean="0">
                <a:solidFill>
                  <a:srgbClr val="000099"/>
                </a:solidFill>
              </a:rPr>
              <a:t> </a:t>
            </a:r>
            <a:r>
              <a:rPr lang="en-GB" dirty="0" smtClean="0">
                <a:solidFill>
                  <a:schemeClr val="bg1"/>
                </a:solidFill>
              </a:rPr>
              <a:t>smaller infolding of </a:t>
            </a:r>
            <a:r>
              <a:rPr lang="en-GB" dirty="0" err="1" smtClean="0">
                <a:solidFill>
                  <a:schemeClr val="bg1"/>
                </a:solidFill>
              </a:rPr>
              <a:t>phagocytosis</a:t>
            </a:r>
            <a:r>
              <a:rPr lang="en-GB" dirty="0" smtClean="0">
                <a:solidFill>
                  <a:schemeClr val="bg1"/>
                </a:solidFill>
              </a:rPr>
              <a:t> allows droplets of  liquid to enter.</a:t>
            </a:r>
            <a:endParaRPr lang="en-US" dirty="0" smtClean="0">
              <a:solidFill>
                <a:schemeClr val="bg1"/>
              </a:solidFill>
            </a:endParaRPr>
          </a:p>
          <a:p>
            <a:pPr algn="just" rtl="0"/>
            <a:endParaRPr lang="ar-IQ"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err="1" smtClean="0">
                <a:solidFill>
                  <a:srgbClr val="FF0000"/>
                </a:solidFill>
              </a:rPr>
              <a:t>Exocytosis</a:t>
            </a:r>
            <a:r>
              <a:rPr lang="en-GB" u="sng" dirty="0" smtClean="0">
                <a:solidFill>
                  <a:srgbClr val="FF0000"/>
                </a:solidFill>
              </a:rPr>
              <a:t> / </a:t>
            </a:r>
            <a:r>
              <a:rPr lang="en-GB" u="sng" dirty="0" err="1" smtClean="0">
                <a:solidFill>
                  <a:srgbClr val="FF0000"/>
                </a:solidFill>
              </a:rPr>
              <a:t>endocytosis</a:t>
            </a:r>
            <a:endParaRPr lang="ar-IQ" dirty="0">
              <a:solidFill>
                <a:srgbClr val="FF0000"/>
              </a:solidFill>
            </a:endParaRPr>
          </a:p>
        </p:txBody>
      </p:sp>
      <p:sp>
        <p:nvSpPr>
          <p:cNvPr id="3" name="Content Placeholder 2"/>
          <p:cNvSpPr>
            <a:spLocks noGrp="1"/>
          </p:cNvSpPr>
          <p:nvPr>
            <p:ph idx="1"/>
          </p:nvPr>
        </p:nvSpPr>
        <p:spPr>
          <a:xfrm>
            <a:off x="0" y="1417638"/>
            <a:ext cx="8964488" cy="5323730"/>
          </a:xfrm>
        </p:spPr>
        <p:txBody>
          <a:bodyPr>
            <a:normAutofit/>
          </a:bodyPr>
          <a:lstStyle/>
          <a:p>
            <a:pPr lvl="0" algn="just" rtl="0"/>
            <a:r>
              <a:rPr lang="en-GB" b="1" u="sng" dirty="0" smtClean="0">
                <a:solidFill>
                  <a:srgbClr val="000099"/>
                </a:solidFill>
              </a:rPr>
              <a:t>receptor-mediated </a:t>
            </a:r>
            <a:r>
              <a:rPr lang="en-GB" b="1" u="sng" dirty="0" err="1" smtClean="0">
                <a:solidFill>
                  <a:srgbClr val="000099"/>
                </a:solidFill>
              </a:rPr>
              <a:t>endocytosis</a:t>
            </a:r>
            <a:r>
              <a:rPr lang="en-GB" b="1" dirty="0" smtClean="0">
                <a:solidFill>
                  <a:srgbClr val="000099"/>
                </a:solidFill>
              </a:rPr>
              <a:t> </a:t>
            </a:r>
            <a:r>
              <a:rPr lang="en-GB" dirty="0" smtClean="0">
                <a:solidFill>
                  <a:srgbClr val="000099"/>
                </a:solidFill>
              </a:rPr>
              <a:t> </a:t>
            </a:r>
            <a:r>
              <a:rPr lang="en-GB" dirty="0" smtClean="0">
                <a:solidFill>
                  <a:schemeClr val="bg1"/>
                </a:solidFill>
              </a:rPr>
              <a:t>in this highly specific process, the cell takes in only certain molecules, this specificity is mediated by receptor proteins located on the cell plasma membrane. Once bound, a vesicle formed, and fuses with a </a:t>
            </a:r>
            <a:r>
              <a:rPr lang="en-GB" dirty="0" err="1" smtClean="0">
                <a:solidFill>
                  <a:schemeClr val="bg1"/>
                </a:solidFill>
              </a:rPr>
              <a:t>lysosome</a:t>
            </a:r>
            <a:r>
              <a:rPr lang="en-GB" dirty="0" smtClean="0">
                <a:solidFill>
                  <a:schemeClr val="bg1"/>
                </a:solidFill>
              </a:rPr>
              <a:t> to digest the engulfed material and release it into the </a:t>
            </a:r>
            <a:r>
              <a:rPr lang="en-GB" dirty="0" err="1" smtClean="0">
                <a:solidFill>
                  <a:schemeClr val="bg1"/>
                </a:solidFill>
              </a:rPr>
              <a:t>cytosol</a:t>
            </a:r>
            <a:r>
              <a:rPr lang="en-GB" dirty="0" smtClean="0">
                <a:solidFill>
                  <a:schemeClr val="bg1"/>
                </a:solidFill>
              </a:rPr>
              <a:t>. Mammalian cells use receptor-mediated </a:t>
            </a:r>
            <a:r>
              <a:rPr lang="en-GB" dirty="0" err="1" smtClean="0">
                <a:solidFill>
                  <a:schemeClr val="bg1"/>
                </a:solidFill>
              </a:rPr>
              <a:t>endocytosis</a:t>
            </a:r>
            <a:r>
              <a:rPr lang="en-GB" dirty="0" smtClean="0">
                <a:solidFill>
                  <a:schemeClr val="bg1"/>
                </a:solidFill>
              </a:rPr>
              <a:t> to take cholesterol into cells. Cholesterol in the blood is usually found in </a:t>
            </a:r>
            <a:r>
              <a:rPr lang="en-GB" u="sng" dirty="0" smtClean="0">
                <a:solidFill>
                  <a:srgbClr val="FF0000"/>
                </a:solidFill>
              </a:rPr>
              <a:t>lipid-protein complexes </a:t>
            </a:r>
            <a:r>
              <a:rPr lang="en-GB" dirty="0" smtClean="0">
                <a:solidFill>
                  <a:schemeClr val="bg1"/>
                </a:solidFill>
              </a:rPr>
              <a:t>called low-density lipoproteins (LDL). LDL bind to specific receptor proteins on the cell surface..</a:t>
            </a:r>
            <a:endParaRPr lang="en-US" dirty="0" smtClean="0">
              <a:solidFill>
                <a:schemeClr val="bg1"/>
              </a:solidFill>
            </a:endParaRPr>
          </a:p>
          <a:p>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7584" y="764704"/>
            <a:ext cx="7272808" cy="489654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755576" y="718457"/>
            <a:ext cx="7674076" cy="5446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of cell transport</a:t>
            </a:r>
            <a:endParaRPr lang="ar-IQ" dirty="0">
              <a:solidFill>
                <a:srgbClr val="FF0000"/>
              </a:solidFill>
            </a:endParaRPr>
          </a:p>
        </p:txBody>
      </p:sp>
      <p:sp>
        <p:nvSpPr>
          <p:cNvPr id="3" name="Content Placeholder 2"/>
          <p:cNvSpPr>
            <a:spLocks noGrp="1"/>
          </p:cNvSpPr>
          <p:nvPr>
            <p:ph idx="1"/>
          </p:nvPr>
        </p:nvSpPr>
        <p:spPr/>
        <p:txBody>
          <a:bodyPr/>
          <a:lstStyle/>
          <a:p>
            <a:pPr algn="just" rtl="0"/>
            <a:r>
              <a:rPr lang="en-GB" b="1" u="sng" dirty="0" smtClean="0">
                <a:solidFill>
                  <a:srgbClr val="000099"/>
                </a:solidFill>
              </a:rPr>
              <a:t>Passive transport</a:t>
            </a:r>
            <a:endParaRPr lang="en-US" u="sng" dirty="0" smtClean="0">
              <a:solidFill>
                <a:srgbClr val="000099"/>
              </a:solidFill>
            </a:endParaRPr>
          </a:p>
          <a:p>
            <a:pPr algn="just" rtl="0">
              <a:buNone/>
            </a:pPr>
            <a:r>
              <a:rPr lang="en-GB" b="1" dirty="0" smtClean="0">
                <a:solidFill>
                  <a:srgbClr val="C00000"/>
                </a:solidFill>
              </a:rPr>
              <a:t>1– Diffusion: </a:t>
            </a:r>
            <a:r>
              <a:rPr lang="en-GB" dirty="0" smtClean="0">
                <a:solidFill>
                  <a:schemeClr val="bg1"/>
                </a:solidFill>
              </a:rPr>
              <a:t>which is the movement of molecules down their concentration gradient without the use of energy.</a:t>
            </a:r>
            <a:endParaRPr lang="en-US" dirty="0" smtClean="0">
              <a:solidFill>
                <a:schemeClr val="bg1"/>
              </a:solidFill>
            </a:endParaRPr>
          </a:p>
        </p:txBody>
      </p:sp>
      <p:pic>
        <p:nvPicPr>
          <p:cNvPr id="4" name="Picture 3" descr="http://epswww.unm.edu/coursinf/eps462/graphics/diffusion.gif"/>
          <p:cNvPicPr/>
          <p:nvPr/>
        </p:nvPicPr>
        <p:blipFill rotWithShape="1">
          <a:blip r:embed="rId3" cstate="print">
            <a:extLst>
              <a:ext uri="{28A0092B-C50C-407E-A947-70E740481C1C}">
                <a14:useLocalDpi xmlns:a14="http://schemas.microsoft.com/office/drawing/2010/main" val="0"/>
              </a:ext>
            </a:extLst>
          </a:blip>
          <a:srcRect t="14826" r="729" b="33678"/>
          <a:stretch/>
        </p:blipFill>
        <p:spPr bwMode="auto">
          <a:xfrm>
            <a:off x="1285852" y="3714752"/>
            <a:ext cx="6715172"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of cell transport</a:t>
            </a:r>
            <a:endParaRPr lang="ar-IQ" dirty="0">
              <a:solidFill>
                <a:srgbClr val="FF0000"/>
              </a:solidFill>
            </a:endParaRPr>
          </a:p>
        </p:txBody>
      </p:sp>
      <p:sp>
        <p:nvSpPr>
          <p:cNvPr id="3" name="Content Placeholder 2"/>
          <p:cNvSpPr>
            <a:spLocks noGrp="1"/>
          </p:cNvSpPr>
          <p:nvPr>
            <p:ph idx="1"/>
          </p:nvPr>
        </p:nvSpPr>
        <p:spPr/>
        <p:txBody>
          <a:bodyPr/>
          <a:lstStyle/>
          <a:p>
            <a:pPr algn="just" rtl="0">
              <a:buNone/>
            </a:pPr>
            <a:r>
              <a:rPr lang="en-GB" b="1" dirty="0" smtClean="0">
                <a:solidFill>
                  <a:srgbClr val="C00000"/>
                </a:solidFill>
              </a:rPr>
              <a:t>2- Facilitated diffusion: </a:t>
            </a:r>
            <a:r>
              <a:rPr lang="en-GB" dirty="0" smtClean="0">
                <a:solidFill>
                  <a:schemeClr val="bg1"/>
                </a:solidFill>
              </a:rPr>
              <a:t>that is, the diffusion of particles across a selectively permeable membrane with the assistance of the membrane's transport proteins, this process does not require the input of energy.</a:t>
            </a:r>
            <a:endParaRPr lang="en-US" dirty="0" smtClean="0">
              <a:solidFill>
                <a:schemeClr val="bg1"/>
              </a:solidFill>
            </a:endParaRPr>
          </a:p>
          <a:p>
            <a:pPr algn="l" rtl="0"/>
            <a:endParaRPr lang="ar-IQ" dirty="0"/>
          </a:p>
        </p:txBody>
      </p:sp>
      <p:pic>
        <p:nvPicPr>
          <p:cNvPr id="4" name="Picture 3" descr="http://www.mhhe.com/biosci/genbio/enger/student/olc/art_quizzes/genbiomedia/0086.jpg"/>
          <p:cNvPicPr/>
          <p:nvPr/>
        </p:nvPicPr>
        <p:blipFill>
          <a:blip r:embed="rId3" cstate="print">
            <a:extLst>
              <a:ext uri="{28A0092B-C50C-407E-A947-70E740481C1C}">
                <a14:useLocalDpi xmlns:a14="http://schemas.microsoft.com/office/drawing/2010/main" val="0"/>
              </a:ext>
            </a:extLst>
          </a:blip>
          <a:srcRect l="7407" t="23827" r="7008" b="12778"/>
          <a:stretch>
            <a:fillRect/>
          </a:stretch>
        </p:blipFill>
        <p:spPr bwMode="auto">
          <a:xfrm>
            <a:off x="1071538" y="4000504"/>
            <a:ext cx="7200000" cy="24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US" dirty="0" smtClean="0">
                <a:solidFill>
                  <a:srgbClr val="FF0000"/>
                </a:solidFill>
              </a:rPr>
              <a:t>Types of cell transport</a:t>
            </a:r>
            <a:endParaRPr lang="ar-IQ" dirty="0">
              <a:solidFill>
                <a:srgbClr val="FF0000"/>
              </a:solidFill>
            </a:endParaRPr>
          </a:p>
        </p:txBody>
      </p:sp>
      <p:sp>
        <p:nvSpPr>
          <p:cNvPr id="3" name="Content Placeholder 2"/>
          <p:cNvSpPr>
            <a:spLocks noGrp="1"/>
          </p:cNvSpPr>
          <p:nvPr>
            <p:ph idx="1"/>
          </p:nvPr>
        </p:nvSpPr>
        <p:spPr>
          <a:xfrm>
            <a:off x="214282" y="1628800"/>
            <a:ext cx="8472518" cy="5229200"/>
          </a:xfrm>
        </p:spPr>
        <p:txBody>
          <a:bodyPr>
            <a:normAutofit/>
          </a:bodyPr>
          <a:lstStyle/>
          <a:p>
            <a:pPr algn="just" rtl="0">
              <a:lnSpc>
                <a:spcPct val="150000"/>
              </a:lnSpc>
            </a:pPr>
            <a:r>
              <a:rPr lang="en-GB" b="1" dirty="0" smtClean="0">
                <a:solidFill>
                  <a:srgbClr val="C00000"/>
                </a:solidFill>
              </a:rPr>
              <a:t>3- Osmosis</a:t>
            </a:r>
            <a:r>
              <a:rPr lang="en-GB" dirty="0" smtClean="0">
                <a:solidFill>
                  <a:srgbClr val="C00000"/>
                </a:solidFill>
              </a:rPr>
              <a:t>: </a:t>
            </a:r>
            <a:r>
              <a:rPr lang="en-GB" dirty="0" smtClean="0">
                <a:solidFill>
                  <a:schemeClr val="bg1"/>
                </a:solidFill>
              </a:rPr>
              <a:t>which is the passive diffusion of water. Water moves from a region of high water concentration to a region of low water concentration. Thinking about osmosis another way, water will flow from a region with a lower solute concentration (hypotonic) to a region with a higher solute concentration (hypertonic).</a:t>
            </a:r>
            <a:endParaRPr lang="en-US" dirty="0" smtClean="0">
              <a:solidFill>
                <a:schemeClr val="bg1"/>
              </a:solidFill>
            </a:endParaRPr>
          </a:p>
          <a:p>
            <a:pPr algn="l" rtl="0">
              <a:lnSpc>
                <a:spcPct val="150000"/>
              </a:lnSpc>
            </a:pP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E:\111\images1NQBFU0O.jpg"/>
          <p:cNvPicPr/>
          <p:nvPr/>
        </p:nvPicPr>
        <p:blipFill>
          <a:blip r:embed="rId3" cstate="print"/>
          <a:srcRect/>
          <a:stretch>
            <a:fillRect/>
          </a:stretch>
        </p:blipFill>
        <p:spPr bwMode="auto">
          <a:xfrm>
            <a:off x="1691680" y="260648"/>
            <a:ext cx="5400600" cy="305688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55576" y="3573016"/>
            <a:ext cx="6913463" cy="30604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US" dirty="0" smtClean="0">
                <a:solidFill>
                  <a:srgbClr val="FF0000"/>
                </a:solidFill>
              </a:rPr>
              <a:t>Types of cell transport</a:t>
            </a:r>
            <a:endParaRPr lang="ar-IQ" dirty="0">
              <a:solidFill>
                <a:srgbClr val="FF0000"/>
              </a:solidFill>
            </a:endParaRPr>
          </a:p>
        </p:txBody>
      </p:sp>
      <p:sp>
        <p:nvSpPr>
          <p:cNvPr id="3" name="Content Placeholder 2"/>
          <p:cNvSpPr>
            <a:spLocks noGrp="1"/>
          </p:cNvSpPr>
          <p:nvPr>
            <p:ph idx="1"/>
          </p:nvPr>
        </p:nvSpPr>
        <p:spPr>
          <a:xfrm>
            <a:off x="457200" y="1340768"/>
            <a:ext cx="8435280" cy="4968592"/>
          </a:xfrm>
        </p:spPr>
        <p:txBody>
          <a:bodyPr>
            <a:normAutofit/>
          </a:bodyPr>
          <a:lstStyle/>
          <a:p>
            <a:pPr lvl="0" algn="l" rtl="0">
              <a:buNone/>
            </a:pPr>
            <a:r>
              <a:rPr lang="en-GB" b="1" u="sng" dirty="0" smtClean="0">
                <a:solidFill>
                  <a:srgbClr val="000099"/>
                </a:solidFill>
              </a:rPr>
              <a:t>Active transport</a:t>
            </a:r>
            <a:endParaRPr lang="en-GB" b="1" dirty="0" smtClean="0">
              <a:solidFill>
                <a:schemeClr val="bg1"/>
              </a:solidFill>
            </a:endParaRPr>
          </a:p>
          <a:p>
            <a:pPr algn="l" rtl="0">
              <a:buNone/>
            </a:pPr>
            <a:r>
              <a:rPr lang="en-GB" b="1" dirty="0" smtClean="0">
                <a:solidFill>
                  <a:schemeClr val="bg1"/>
                </a:solidFill>
              </a:rPr>
              <a:t>• Uses energy to move molecules against their gradients.</a:t>
            </a:r>
            <a:endParaRPr lang="en-US" dirty="0" smtClean="0">
              <a:solidFill>
                <a:schemeClr val="bg1"/>
              </a:solidFill>
            </a:endParaRPr>
          </a:p>
          <a:p>
            <a:pPr algn="l" rtl="0">
              <a:buNone/>
            </a:pPr>
            <a:r>
              <a:rPr lang="en-GB" b="1" dirty="0" smtClean="0">
                <a:solidFill>
                  <a:schemeClr val="bg1"/>
                </a:solidFill>
              </a:rPr>
              <a:t>• All carrier proteins.</a:t>
            </a:r>
            <a:endParaRPr lang="en-US" dirty="0" smtClean="0">
              <a:solidFill>
                <a:schemeClr val="bg1"/>
              </a:solidFill>
            </a:endParaRPr>
          </a:p>
          <a:p>
            <a:pPr algn="l" rtl="0">
              <a:buNone/>
            </a:pPr>
            <a:r>
              <a:rPr lang="en-GB" b="1" dirty="0" smtClean="0">
                <a:solidFill>
                  <a:schemeClr val="bg1"/>
                </a:solidFill>
              </a:rPr>
              <a:t>• Includes </a:t>
            </a:r>
            <a:r>
              <a:rPr lang="en-GB" b="1" dirty="0" smtClean="0">
                <a:solidFill>
                  <a:srgbClr val="FF0000"/>
                </a:solidFill>
              </a:rPr>
              <a:t>ion pumps </a:t>
            </a:r>
            <a:r>
              <a:rPr lang="en-GB" b="1" dirty="0" smtClean="0">
                <a:solidFill>
                  <a:schemeClr val="bg1"/>
                </a:solidFill>
              </a:rPr>
              <a:t>and </a:t>
            </a:r>
            <a:r>
              <a:rPr lang="en-GB" b="1" dirty="0" smtClean="0">
                <a:solidFill>
                  <a:srgbClr val="FF0000"/>
                </a:solidFill>
              </a:rPr>
              <a:t>endocytosis</a:t>
            </a:r>
            <a:r>
              <a:rPr lang="en-GB" b="1" dirty="0" smtClean="0">
                <a:solidFill>
                  <a:schemeClr val="bg1"/>
                </a:solidFill>
              </a:rPr>
              <a:t>, </a:t>
            </a:r>
            <a:r>
              <a:rPr lang="en-GB" b="1" dirty="0" smtClean="0">
                <a:solidFill>
                  <a:srgbClr val="FF0000"/>
                </a:solidFill>
              </a:rPr>
              <a:t>exocytosis</a:t>
            </a:r>
            <a:endParaRPr lang="en-US" dirty="0" smtClean="0">
              <a:solidFill>
                <a:srgbClr val="FF0000"/>
              </a:solidFill>
            </a:endParaRPr>
          </a:p>
          <a:p>
            <a:pPr algn="l" rtl="0">
              <a:buNone/>
            </a:pPr>
            <a:r>
              <a:rPr lang="en-GB" dirty="0" smtClean="0">
                <a:solidFill>
                  <a:schemeClr val="bg1"/>
                </a:solidFill>
              </a:rPr>
              <a:t> </a:t>
            </a:r>
            <a:endParaRPr lang="en-US" dirty="0" smtClean="0">
              <a:solidFill>
                <a:schemeClr val="bg1"/>
              </a:solidFill>
            </a:endParaRPr>
          </a:p>
          <a:p>
            <a:pPr algn="l" rtl="0"/>
            <a:endParaRPr lang="ar-IQ" dirty="0"/>
          </a:p>
        </p:txBody>
      </p:sp>
      <p:pic>
        <p:nvPicPr>
          <p:cNvPr id="4" name="Picture 3"/>
          <p:cNvPicPr>
            <a:picLocks noChangeAspect="1"/>
          </p:cNvPicPr>
          <p:nvPr/>
        </p:nvPicPr>
        <p:blipFill>
          <a:blip r:embed="rId3"/>
          <a:stretch>
            <a:fillRect/>
          </a:stretch>
        </p:blipFill>
        <p:spPr>
          <a:xfrm>
            <a:off x="1259633" y="3933056"/>
            <a:ext cx="6480720" cy="2736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smtClean="0">
                <a:solidFill>
                  <a:srgbClr val="FF0000"/>
                </a:solidFill>
              </a:rPr>
              <a:t>Types of cell transport</a:t>
            </a:r>
            <a:endParaRPr lang="ar-IQ" dirty="0">
              <a:solidFill>
                <a:srgbClr val="FF0000"/>
              </a:solidFill>
            </a:endParaRPr>
          </a:p>
        </p:txBody>
      </p:sp>
      <p:sp>
        <p:nvSpPr>
          <p:cNvPr id="3" name="Content Placeholder 2"/>
          <p:cNvSpPr>
            <a:spLocks noGrp="1"/>
          </p:cNvSpPr>
          <p:nvPr>
            <p:ph idx="1"/>
          </p:nvPr>
        </p:nvSpPr>
        <p:spPr>
          <a:xfrm>
            <a:off x="251520" y="1124744"/>
            <a:ext cx="8712968" cy="5383500"/>
          </a:xfrm>
        </p:spPr>
        <p:txBody>
          <a:bodyPr>
            <a:normAutofit lnSpcReduction="10000"/>
          </a:bodyPr>
          <a:lstStyle/>
          <a:p>
            <a:pPr algn="l" rtl="0">
              <a:buNone/>
            </a:pPr>
            <a:r>
              <a:rPr lang="en-GB" dirty="0" smtClean="0"/>
              <a:t> </a:t>
            </a:r>
            <a:endParaRPr lang="en-US" dirty="0" smtClean="0">
              <a:solidFill>
                <a:schemeClr val="bg1"/>
              </a:solidFill>
            </a:endParaRPr>
          </a:p>
          <a:p>
            <a:pPr lvl="0" algn="l" rtl="0">
              <a:buNone/>
            </a:pPr>
            <a:r>
              <a:rPr lang="en-GB" b="1" dirty="0" smtClean="0">
                <a:solidFill>
                  <a:srgbClr val="FF0000"/>
                </a:solidFill>
              </a:rPr>
              <a:t>Ion pumps: </a:t>
            </a:r>
            <a:r>
              <a:rPr lang="en-GB" b="1" dirty="0" smtClean="0">
                <a:solidFill>
                  <a:schemeClr val="bg1"/>
                </a:solidFill>
              </a:rPr>
              <a:t>ex. Sodium-Potassium </a:t>
            </a:r>
            <a:r>
              <a:rPr lang="en-GB" b="1" dirty="0" smtClean="0">
                <a:solidFill>
                  <a:schemeClr val="bg1"/>
                </a:solidFill>
              </a:rPr>
              <a:t>Pump</a:t>
            </a:r>
            <a:endParaRPr lang="en-US" dirty="0" smtClean="0">
              <a:solidFill>
                <a:schemeClr val="bg1"/>
              </a:solidFill>
            </a:endParaRPr>
          </a:p>
          <a:p>
            <a:pPr algn="just" rtl="0">
              <a:lnSpc>
                <a:spcPct val="110000"/>
              </a:lnSpc>
              <a:buNone/>
            </a:pPr>
            <a:r>
              <a:rPr lang="en-GB" dirty="0" smtClean="0">
                <a:solidFill>
                  <a:schemeClr val="bg1"/>
                </a:solidFill>
              </a:rPr>
              <a:t>-</a:t>
            </a:r>
            <a:r>
              <a:rPr lang="en-GB" b="1" u="sng" dirty="0" smtClean="0">
                <a:solidFill>
                  <a:srgbClr val="000099"/>
                </a:solidFill>
              </a:rPr>
              <a:t>The Sodium-Potassium Pump </a:t>
            </a:r>
            <a:r>
              <a:rPr lang="en-GB" dirty="0" smtClean="0">
                <a:solidFill>
                  <a:schemeClr val="bg1"/>
                </a:solidFill>
              </a:rPr>
              <a:t>is a structure known as </a:t>
            </a:r>
            <a:r>
              <a:rPr lang="en-GB" b="1" i="1" dirty="0" smtClean="0">
                <a:solidFill>
                  <a:schemeClr val="bg1"/>
                </a:solidFill>
              </a:rPr>
              <a:t>a cell-membrane pump</a:t>
            </a:r>
            <a:r>
              <a:rPr lang="en-GB" dirty="0" smtClean="0">
                <a:solidFill>
                  <a:schemeClr val="bg1"/>
                </a:solidFill>
              </a:rPr>
              <a:t> that uses energy to transport Sodium and Potassium ions in and out of the cell.  There are other varieties of cell membrane pump; however, the sodium-potassium pump plays a vital role in </a:t>
            </a:r>
            <a:r>
              <a:rPr lang="en-GB" b="1" dirty="0" smtClean="0">
                <a:solidFill>
                  <a:srgbClr val="FF0000"/>
                </a:solidFill>
              </a:rPr>
              <a:t>maintaining a cell's homeostasis</a:t>
            </a:r>
            <a:r>
              <a:rPr lang="en-GB" b="1" dirty="0" smtClean="0">
                <a:solidFill>
                  <a:srgbClr val="FFFF00"/>
                </a:solidFill>
              </a:rPr>
              <a:t>.  </a:t>
            </a:r>
            <a:endParaRPr lang="en-US" dirty="0" smtClean="0">
              <a:solidFill>
                <a:srgbClr val="FFFF00"/>
              </a:solidFill>
            </a:endParaRPr>
          </a:p>
          <a:p>
            <a:pPr algn="just" rtl="0">
              <a:buNone/>
            </a:pPr>
            <a:r>
              <a:rPr lang="en-GB" dirty="0" smtClean="0">
                <a:solidFill>
                  <a:schemeClr val="bg1"/>
                </a:solidFill>
              </a:rPr>
              <a:t>-The pump is powered by a molecule of ATP.  </a:t>
            </a:r>
            <a:r>
              <a:rPr lang="en-GB" b="1" dirty="0" smtClean="0">
                <a:solidFill>
                  <a:srgbClr val="FF0000"/>
                </a:solidFill>
              </a:rPr>
              <a:t>The ATP allows the shape of the pump to change</a:t>
            </a:r>
            <a:r>
              <a:rPr lang="en-GB" dirty="0" smtClean="0">
                <a:solidFill>
                  <a:srgbClr val="FFFF00"/>
                </a:solidFill>
              </a:rPr>
              <a:t>,</a:t>
            </a:r>
            <a:r>
              <a:rPr lang="en-GB" dirty="0" smtClean="0">
                <a:solidFill>
                  <a:schemeClr val="bg1"/>
                </a:solidFill>
              </a:rPr>
              <a:t> emptying its contents either into or out of the cell.</a:t>
            </a:r>
            <a:endParaRPr lang="en-US" dirty="0" smtClean="0">
              <a:solidFill>
                <a:schemeClr val="bg1"/>
              </a:solidFill>
            </a:endParaRPr>
          </a:p>
          <a:p>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US" dirty="0" smtClean="0">
                <a:solidFill>
                  <a:srgbClr val="FF0000"/>
                </a:solidFill>
              </a:rPr>
              <a:t>Types of cell transport</a:t>
            </a:r>
            <a:endParaRPr lang="ar-IQ" dirty="0">
              <a:solidFill>
                <a:srgbClr val="FF0000"/>
              </a:solidFill>
            </a:endParaRPr>
          </a:p>
        </p:txBody>
      </p:sp>
      <p:sp>
        <p:nvSpPr>
          <p:cNvPr id="3" name="Content Placeholder 2"/>
          <p:cNvSpPr>
            <a:spLocks noGrp="1"/>
          </p:cNvSpPr>
          <p:nvPr>
            <p:ph idx="1"/>
          </p:nvPr>
        </p:nvSpPr>
        <p:spPr>
          <a:xfrm>
            <a:off x="457200" y="1142984"/>
            <a:ext cx="8229600" cy="5500726"/>
          </a:xfrm>
        </p:spPr>
        <p:txBody>
          <a:bodyPr>
            <a:normAutofit fontScale="92500" lnSpcReduction="20000"/>
          </a:bodyPr>
          <a:lstStyle/>
          <a:p>
            <a:pPr algn="l" rtl="0"/>
            <a:r>
              <a:rPr lang="en-GB" b="1" u="sng" dirty="0" smtClean="0">
                <a:solidFill>
                  <a:srgbClr val="000099"/>
                </a:solidFill>
              </a:rPr>
              <a:t>Below are the steps that the sodium-potassium pump uses to function:  </a:t>
            </a:r>
            <a:endParaRPr lang="en-US" u="sng" dirty="0" smtClean="0">
              <a:solidFill>
                <a:srgbClr val="000099"/>
              </a:solidFill>
            </a:endParaRPr>
          </a:p>
          <a:p>
            <a:pPr algn="l" rtl="0">
              <a:buNone/>
            </a:pPr>
            <a:r>
              <a:rPr lang="en-GB" dirty="0" smtClean="0">
                <a:solidFill>
                  <a:srgbClr val="000099"/>
                </a:solidFill>
              </a:rPr>
              <a:t>1.</a:t>
            </a:r>
            <a:r>
              <a:rPr lang="en-GB" dirty="0" smtClean="0">
                <a:solidFill>
                  <a:schemeClr val="bg1"/>
                </a:solidFill>
              </a:rPr>
              <a:t> Three sodium ions form inside the cell bind to the pump.  </a:t>
            </a:r>
            <a:endParaRPr lang="en-US" dirty="0" smtClean="0">
              <a:solidFill>
                <a:schemeClr val="bg1"/>
              </a:solidFill>
            </a:endParaRPr>
          </a:p>
          <a:p>
            <a:pPr algn="l" rtl="0">
              <a:buNone/>
            </a:pPr>
            <a:r>
              <a:rPr lang="en-GB" dirty="0" smtClean="0">
                <a:solidFill>
                  <a:srgbClr val="000099"/>
                </a:solidFill>
              </a:rPr>
              <a:t>2. </a:t>
            </a:r>
            <a:r>
              <a:rPr lang="en-GB" dirty="0" smtClean="0">
                <a:solidFill>
                  <a:schemeClr val="bg1"/>
                </a:solidFill>
              </a:rPr>
              <a:t>The Phosphate group form a molecule of ATP binds to the pump.  </a:t>
            </a:r>
            <a:endParaRPr lang="en-US" dirty="0" smtClean="0">
              <a:solidFill>
                <a:schemeClr val="bg1"/>
              </a:solidFill>
            </a:endParaRPr>
          </a:p>
          <a:p>
            <a:pPr algn="l" rtl="0">
              <a:buNone/>
            </a:pPr>
            <a:r>
              <a:rPr lang="en-GB" dirty="0" smtClean="0">
                <a:solidFill>
                  <a:srgbClr val="000099"/>
                </a:solidFill>
              </a:rPr>
              <a:t>3.</a:t>
            </a:r>
            <a:r>
              <a:rPr lang="en-GB" dirty="0" smtClean="0">
                <a:solidFill>
                  <a:schemeClr val="bg1"/>
                </a:solidFill>
              </a:rPr>
              <a:t> The pump changes shape and the sodium ions are released outside the cell.  </a:t>
            </a:r>
            <a:endParaRPr lang="en-US" dirty="0" smtClean="0">
              <a:solidFill>
                <a:schemeClr val="bg1"/>
              </a:solidFill>
            </a:endParaRPr>
          </a:p>
          <a:p>
            <a:pPr algn="l" rtl="0">
              <a:buNone/>
            </a:pPr>
            <a:r>
              <a:rPr lang="en-GB" dirty="0" smtClean="0">
                <a:solidFill>
                  <a:srgbClr val="000099"/>
                </a:solidFill>
              </a:rPr>
              <a:t>4.</a:t>
            </a:r>
            <a:r>
              <a:rPr lang="en-GB" dirty="0" smtClean="0">
                <a:solidFill>
                  <a:schemeClr val="bg1"/>
                </a:solidFill>
              </a:rPr>
              <a:t> Two potassium ions bind to the pump.  </a:t>
            </a:r>
            <a:endParaRPr lang="en-US" dirty="0" smtClean="0">
              <a:solidFill>
                <a:schemeClr val="bg1"/>
              </a:solidFill>
            </a:endParaRPr>
          </a:p>
          <a:p>
            <a:pPr algn="l" rtl="0">
              <a:buNone/>
            </a:pPr>
            <a:r>
              <a:rPr lang="en-GB" dirty="0" smtClean="0">
                <a:solidFill>
                  <a:srgbClr val="000099"/>
                </a:solidFill>
              </a:rPr>
              <a:t>5.</a:t>
            </a:r>
            <a:r>
              <a:rPr lang="en-GB" dirty="0" smtClean="0">
                <a:solidFill>
                  <a:schemeClr val="bg1"/>
                </a:solidFill>
              </a:rPr>
              <a:t> The phosphate group is released form the pump and the pump again changes shape and releases the ions into the inside of the cell.</a:t>
            </a:r>
            <a:endParaRPr lang="en-US" dirty="0" smtClean="0">
              <a:solidFill>
                <a:schemeClr val="bg1"/>
              </a:solidFill>
            </a:endParaRPr>
          </a:p>
          <a:p>
            <a:pPr lvl="0" algn="l" rtl="0">
              <a:buNone/>
            </a:pPr>
            <a:r>
              <a:rPr lang="en-GB" dirty="0" smtClean="0">
                <a:solidFill>
                  <a:schemeClr val="bg1"/>
                </a:solidFill>
              </a:rPr>
              <a:t>----</a:t>
            </a:r>
            <a:r>
              <a:rPr lang="en-GB" b="1" dirty="0" smtClean="0">
                <a:solidFill>
                  <a:srgbClr val="FF0000"/>
                </a:solidFill>
              </a:rPr>
              <a:t>3 Na+ </a:t>
            </a:r>
            <a:r>
              <a:rPr lang="en-GB" b="1" dirty="0" smtClean="0">
                <a:solidFill>
                  <a:srgbClr val="990099"/>
                </a:solidFill>
              </a:rPr>
              <a:t>pumped out of the cell</a:t>
            </a:r>
            <a:endParaRPr lang="en-US" b="1" dirty="0" smtClean="0">
              <a:solidFill>
                <a:srgbClr val="990099"/>
              </a:solidFill>
            </a:endParaRPr>
          </a:p>
          <a:p>
            <a:pPr lvl="0" algn="l" rtl="0">
              <a:buNone/>
            </a:pPr>
            <a:r>
              <a:rPr lang="en-GB" dirty="0" smtClean="0">
                <a:solidFill>
                  <a:schemeClr val="bg1"/>
                </a:solidFill>
              </a:rPr>
              <a:t>----</a:t>
            </a:r>
            <a:r>
              <a:rPr lang="en-GB" b="1" dirty="0" smtClean="0">
                <a:solidFill>
                  <a:srgbClr val="FF0000"/>
                </a:solidFill>
              </a:rPr>
              <a:t>2 K+</a:t>
            </a:r>
            <a:r>
              <a:rPr lang="en-GB" dirty="0" smtClean="0">
                <a:solidFill>
                  <a:schemeClr val="bg1"/>
                </a:solidFill>
              </a:rPr>
              <a:t>  </a:t>
            </a:r>
            <a:r>
              <a:rPr lang="en-GB" b="1" dirty="0" smtClean="0">
                <a:solidFill>
                  <a:srgbClr val="0000CC"/>
                </a:solidFill>
              </a:rPr>
              <a:t>pumped into the cell</a:t>
            </a:r>
            <a:endParaRPr lang="en-US" b="1" dirty="0" smtClean="0">
              <a:solidFill>
                <a:srgbClr val="0000CC"/>
              </a:solidFill>
            </a:endParaRPr>
          </a:p>
          <a:p>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t="2481" r="554"/>
          <a:stretch/>
        </p:blipFill>
        <p:spPr bwMode="auto">
          <a:xfrm>
            <a:off x="714348" y="500042"/>
            <a:ext cx="7500990" cy="578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53640926-AAD7-44D8-BBD7-CCE9431645EC}">
              <a14:shadowObscured xmlns:a14="http://schemas.microsoft.com/office/drawing/2010/main"/>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173</TotalTime>
  <Words>502</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CELL BIOLOGY Lec ( 5 )   types of Cell Transport </vt:lpstr>
      <vt:lpstr>Types of cell transport</vt:lpstr>
      <vt:lpstr>Types of cell transport</vt:lpstr>
      <vt:lpstr>Types of cell transport</vt:lpstr>
      <vt:lpstr>PowerPoint Presentation</vt:lpstr>
      <vt:lpstr>Types of cell transport</vt:lpstr>
      <vt:lpstr>Types of cell transport</vt:lpstr>
      <vt:lpstr>Types of cell transport</vt:lpstr>
      <vt:lpstr>PowerPoint Presentation</vt:lpstr>
      <vt:lpstr>Exocytosis / endocytosis </vt:lpstr>
      <vt:lpstr>PowerPoint Presentation</vt:lpstr>
      <vt:lpstr>Exocytosis / endocytosis</vt:lpstr>
      <vt:lpstr>Exocytosis / endocytosis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Cell Transport </dc:title>
  <dc:creator>max</dc:creator>
  <cp:lastModifiedBy>Nice</cp:lastModifiedBy>
  <cp:revision>27</cp:revision>
  <dcterms:created xsi:type="dcterms:W3CDTF">2015-01-03T16:14:26Z</dcterms:created>
  <dcterms:modified xsi:type="dcterms:W3CDTF">2018-07-17T07:27:07Z</dcterms:modified>
</cp:coreProperties>
</file>